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QLlMZLbIlvbkjf4EqNtJ1A+1z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438117234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43811723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76406125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7640612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 txBox="1"/>
          <p:nvPr>
            <p:ph type="ctrTitle"/>
          </p:nvPr>
        </p:nvSpPr>
        <p:spPr>
          <a:xfrm>
            <a:off x="838200" y="1122363"/>
            <a:ext cx="98298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5200"/>
              <a:buFont typeface="Gentium Basic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" type="subTitle"/>
          </p:nvPr>
        </p:nvSpPr>
        <p:spPr>
          <a:xfrm>
            <a:off x="838200" y="3602038"/>
            <a:ext cx="98298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4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/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" type="body"/>
          </p:nvPr>
        </p:nvSpPr>
        <p:spPr>
          <a:xfrm rot="5400000">
            <a:off x="4185111" y="-1157503"/>
            <a:ext cx="382177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/>
          <p:nvPr>
            <p:ph type="title"/>
          </p:nvPr>
        </p:nvSpPr>
        <p:spPr>
          <a:xfrm rot="5400000">
            <a:off x="7350315" y="2106105"/>
            <a:ext cx="537807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" type="body"/>
          </p:nvPr>
        </p:nvSpPr>
        <p:spPr>
          <a:xfrm rot="5400000">
            <a:off x="2016315" y="-446595"/>
            <a:ext cx="537807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" type="body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5200"/>
              <a:buFont typeface="Gentium Basic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>
                <a:solidFill>
                  <a:srgbClr val="C25B5B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27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" type="body"/>
          </p:nvPr>
        </p:nvSpPr>
        <p:spPr>
          <a:xfrm>
            <a:off x="838200" y="2195847"/>
            <a:ext cx="5181600" cy="3981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2" type="body"/>
          </p:nvPr>
        </p:nvSpPr>
        <p:spPr>
          <a:xfrm>
            <a:off x="6172200" y="2195847"/>
            <a:ext cx="5181600" cy="3981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type="title"/>
          </p:nvPr>
        </p:nvSpPr>
        <p:spPr>
          <a:xfrm>
            <a:off x="839788" y="7315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" type="body"/>
          </p:nvPr>
        </p:nvSpPr>
        <p:spPr>
          <a:xfrm>
            <a:off x="839788" y="2149131"/>
            <a:ext cx="5157787" cy="6936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b="0" i="1" sz="20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9"/>
          <p:cNvSpPr txBox="1"/>
          <p:nvPr>
            <p:ph idx="2" type="body"/>
          </p:nvPr>
        </p:nvSpPr>
        <p:spPr>
          <a:xfrm>
            <a:off x="839788" y="2910625"/>
            <a:ext cx="5157787" cy="3100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 sz="1800"/>
            </a:lvl1pPr>
            <a:lvl2pPr indent="-3302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3" type="body"/>
          </p:nvPr>
        </p:nvSpPr>
        <p:spPr>
          <a:xfrm>
            <a:off x="6172200" y="2149131"/>
            <a:ext cx="5183188" cy="6936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b="0" i="1" sz="20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9"/>
          <p:cNvSpPr txBox="1"/>
          <p:nvPr>
            <p:ph idx="4" type="body"/>
          </p:nvPr>
        </p:nvSpPr>
        <p:spPr>
          <a:xfrm>
            <a:off x="6172200" y="2910625"/>
            <a:ext cx="5183188" cy="3100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 sz="1800"/>
            </a:lvl1pPr>
            <a:lvl2pPr indent="-3302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/>
          <p:nvPr>
            <p:ph type="title"/>
          </p:nvPr>
        </p:nvSpPr>
        <p:spPr>
          <a:xfrm>
            <a:off x="838200" y="7315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/>
          <p:nvPr>
            <p:ph type="title"/>
          </p:nvPr>
        </p:nvSpPr>
        <p:spPr>
          <a:xfrm>
            <a:off x="839788" y="731520"/>
            <a:ext cx="3932237" cy="23463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5183188" y="731521"/>
            <a:ext cx="6172200" cy="5129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Char char="•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31"/>
          <p:cNvSpPr txBox="1"/>
          <p:nvPr>
            <p:ph idx="2" type="body"/>
          </p:nvPr>
        </p:nvSpPr>
        <p:spPr>
          <a:xfrm>
            <a:off x="839788" y="3429000"/>
            <a:ext cx="3932237" cy="2439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31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1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/>
          <p:nvPr>
            <p:ph type="title"/>
          </p:nvPr>
        </p:nvSpPr>
        <p:spPr>
          <a:xfrm>
            <a:off x="839788" y="731520"/>
            <a:ext cx="3932237" cy="2341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/>
          <p:nvPr>
            <p:ph idx="2" type="pic"/>
          </p:nvPr>
        </p:nvSpPr>
        <p:spPr>
          <a:xfrm>
            <a:off x="5183188" y="687257"/>
            <a:ext cx="6172200" cy="5173794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2"/>
          <p:cNvSpPr txBox="1"/>
          <p:nvPr>
            <p:ph idx="1" type="body"/>
          </p:nvPr>
        </p:nvSpPr>
        <p:spPr>
          <a:xfrm>
            <a:off x="839788" y="3429000"/>
            <a:ext cx="3932237" cy="2439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32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rgbClr val="F7F5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" name="Google Shape;7;p23"/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8" name="Google Shape;8;p23"/>
            <p:cNvCxnSpPr/>
            <p:nvPr/>
          </p:nvCxnSpPr>
          <p:spPr>
            <a:xfrm>
              <a:off x="1667" y="6276706"/>
              <a:ext cx="12189811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" name="Google Shape;9;p23"/>
            <p:cNvCxnSpPr/>
            <p:nvPr/>
          </p:nvCxnSpPr>
          <p:spPr>
            <a:xfrm>
              <a:off x="572" y="58087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" name="Google Shape;10;p23"/>
            <p:cNvCxnSpPr/>
            <p:nvPr/>
          </p:nvCxnSpPr>
          <p:spPr>
            <a:xfrm rot="-5400000">
              <a:off x="8134324" y="3428956"/>
              <a:ext cx="6857912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23"/>
            <p:cNvCxnSpPr/>
            <p:nvPr/>
          </p:nvCxnSpPr>
          <p:spPr>
            <a:xfrm rot="-5400000">
              <a:off x="-2794261" y="3428956"/>
              <a:ext cx="6857912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" name="Google Shape;12;p23"/>
            <p:cNvSpPr/>
            <p:nvPr/>
          </p:nvSpPr>
          <p:spPr>
            <a:xfrm>
              <a:off x="4277016" y="-1"/>
              <a:ext cx="3637968" cy="580875"/>
            </a:xfrm>
            <a:custGeom>
              <a:rect b="b" l="l" r="r" t="t"/>
              <a:pathLst>
                <a:path extrusionOk="0" h="434911" w="2679858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" name="Google Shape;13;p23"/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rect b="b" l="l" r="r" t="t"/>
              <a:pathLst>
                <a:path extrusionOk="0" h="434911" w="2679858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4" name="Google Shape;14;p23"/>
          <p:cNvSpPr txBox="1"/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  <a:defRPr b="0" i="0" sz="4400" u="none" cap="none" strike="noStrike">
                <a:solidFill>
                  <a:srgbClr val="C25B5B"/>
                </a:solidFill>
                <a:latin typeface="Gentium Basic"/>
                <a:ea typeface="Gentium Basic"/>
                <a:cs typeface="Gentium Basic"/>
                <a:sym typeface="Gentium Bas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23"/>
          <p:cNvSpPr txBox="1"/>
          <p:nvPr>
            <p:ph idx="1" type="body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" name="Google Shape;16;p23"/>
          <p:cNvSpPr txBox="1"/>
          <p:nvPr>
            <p:ph idx="10" type="dt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" name="Google Shape;17;p23"/>
          <p:cNvSpPr txBox="1"/>
          <p:nvPr>
            <p:ph idx="11" type="ftr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1100" u="non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1100" u="non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1100" u="non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1100" u="non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1100" u="non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1100" u="non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1100" u="non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1100" u="non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1100" u="non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19.jpg"/><Relationship Id="rId5" Type="http://schemas.openxmlformats.org/officeDocument/2006/relationships/hyperlink" Target="http://drive.google.com/file/d/13oIhi4CuouBvBQqCu-4lZZR59YYEP8l4/view" TargetMode="External"/><Relationship Id="rId6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4.jpg"/><Relationship Id="rId6" Type="http://schemas.openxmlformats.org/officeDocument/2006/relationships/image" Target="../media/image27.jpg"/><Relationship Id="rId7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0.jpg"/><Relationship Id="rId5" Type="http://schemas.openxmlformats.org/officeDocument/2006/relationships/image" Target="../media/image29.png"/><Relationship Id="rId6" Type="http://schemas.openxmlformats.org/officeDocument/2006/relationships/image" Target="../media/image28.jp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hyperlink" Target="https://data.cincinnati.com/tornado-archive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data.cincinnati.com/tornado-archive/" TargetMode="External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1667" y="4738"/>
            <a:ext cx="12192000" cy="6857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rgbClr val="F7F5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95" name="Google Shape;95;p1"/>
            <p:cNvCxnSpPr/>
            <p:nvPr/>
          </p:nvCxnSpPr>
          <p:spPr>
            <a:xfrm rot="10800000">
              <a:off x="6091410" y="574154"/>
              <a:ext cx="4590" cy="5693884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96" name="Google Shape;96;p1"/>
            <p:cNvGrpSpPr/>
            <p:nvPr/>
          </p:nvGrpSpPr>
          <p:grpSpPr>
            <a:xfrm>
              <a:off x="572" y="0"/>
              <a:ext cx="12192000" cy="6857912"/>
              <a:chOff x="572" y="0"/>
              <a:chExt cx="12192000" cy="6857912"/>
            </a:xfrm>
          </p:grpSpPr>
          <p:cxnSp>
            <p:nvCxnSpPr>
              <p:cNvPr id="97" name="Google Shape;97;p1"/>
              <p:cNvCxnSpPr/>
              <p:nvPr/>
            </p:nvCxnSpPr>
            <p:spPr>
              <a:xfrm>
                <a:off x="1667" y="6276706"/>
                <a:ext cx="12189811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1"/>
              <p:cNvCxnSpPr/>
              <p:nvPr/>
            </p:nvCxnSpPr>
            <p:spPr>
              <a:xfrm>
                <a:off x="572" y="580876"/>
                <a:ext cx="121920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1"/>
              <p:cNvCxnSpPr/>
              <p:nvPr/>
            </p:nvCxnSpPr>
            <p:spPr>
              <a:xfrm rot="-5400000">
                <a:off x="8134324" y="3428956"/>
                <a:ext cx="685791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1"/>
              <p:cNvCxnSpPr/>
              <p:nvPr/>
            </p:nvCxnSpPr>
            <p:spPr>
              <a:xfrm rot="-5400000">
                <a:off x="-2794261" y="3428956"/>
                <a:ext cx="685791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01" name="Google Shape;101;p1"/>
          <p:cNvSpPr txBox="1"/>
          <p:nvPr>
            <p:ph type="ctrTitle"/>
          </p:nvPr>
        </p:nvSpPr>
        <p:spPr>
          <a:xfrm>
            <a:off x="670380" y="1303564"/>
            <a:ext cx="5481634" cy="253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5200"/>
              <a:buFont typeface="Gentium Basic"/>
              <a:buNone/>
            </a:pPr>
            <a:r>
              <a:rPr lang="en-US"/>
              <a:t>Chasing Tornadoes in the Buckeye State</a:t>
            </a:r>
            <a:endParaRPr u="sng"/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946151" y="4260851"/>
            <a:ext cx="4668835" cy="1733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</a:pPr>
            <a:r>
              <a:rPr lang="en-US"/>
              <a:t>Lacilynn Graham</a:t>
            </a:r>
            <a:endParaRPr/>
          </a:p>
        </p:txBody>
      </p:sp>
      <p:pic>
        <p:nvPicPr>
          <p:cNvPr descr="Premium Vector | Ohio state map with long shadow" id="103" name="Google Shape;10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1620" y="958400"/>
            <a:ext cx="4874230" cy="487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>
            <p:ph type="title"/>
          </p:nvPr>
        </p:nvSpPr>
        <p:spPr>
          <a:xfrm>
            <a:off x="2558143" y="248352"/>
            <a:ext cx="70757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</a:pPr>
            <a:r>
              <a:rPr lang="en-US"/>
              <a:t>Supercell vs QLCS Tornadoes</a:t>
            </a:r>
            <a:endParaRPr/>
          </a:p>
        </p:txBody>
      </p:sp>
      <p:pic>
        <p:nvPicPr>
          <p:cNvPr descr="A screenshot of a weather map&#10;&#10;Description automatically generated" id="174" name="Google Shape;1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314" y="1526910"/>
            <a:ext cx="7634514" cy="463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>
            <p:ph type="title"/>
          </p:nvPr>
        </p:nvSpPr>
        <p:spPr>
          <a:xfrm>
            <a:off x="2558143" y="248352"/>
            <a:ext cx="70757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</a:pPr>
            <a:r>
              <a:rPr lang="en-US"/>
              <a:t>Supercell vs QLCS Tornadoes</a:t>
            </a:r>
            <a:endParaRPr/>
          </a:p>
        </p:txBody>
      </p:sp>
      <p:pic>
        <p:nvPicPr>
          <p:cNvPr descr="A screenshot of a weather forecast&#10;&#10;Description automatically generated" id="180" name="Google Shape;1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43" y="1508212"/>
            <a:ext cx="8244115" cy="461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wind direction&#10;&#10;Description automatically generated"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597" y="1267606"/>
            <a:ext cx="6312807" cy="467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>
            <p:ph type="title"/>
          </p:nvPr>
        </p:nvSpPr>
        <p:spPr>
          <a:xfrm>
            <a:off x="3531714" y="412416"/>
            <a:ext cx="50001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</a:pPr>
            <a:r>
              <a:rPr lang="en-US"/>
              <a:t>3-D QLCS Structure</a:t>
            </a:r>
            <a:endParaRPr/>
          </a:p>
        </p:txBody>
      </p:sp>
      <p:sp>
        <p:nvSpPr>
          <p:cNvPr id="187" name="Google Shape;187;p11"/>
          <p:cNvSpPr txBox="1"/>
          <p:nvPr/>
        </p:nvSpPr>
        <p:spPr>
          <a:xfrm>
            <a:off x="6362800" y="5829425"/>
            <a:ext cx="288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rPr>
              <a:t>National Weather Service</a:t>
            </a:r>
            <a:endParaRPr sz="1800">
              <a:solidFill>
                <a:srgbClr val="C25B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cell division&#10;&#10;Description automatically generated" id="192" name="Google Shape;192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821" y="1852035"/>
            <a:ext cx="294954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bow echo development&#10;&#10;Description automatically generated" id="193" name="Google Shape;1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4800" y="1854200"/>
            <a:ext cx="579668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2"/>
          <p:cNvSpPr txBox="1"/>
          <p:nvPr>
            <p:ph type="title"/>
          </p:nvPr>
        </p:nvSpPr>
        <p:spPr>
          <a:xfrm>
            <a:off x="743857" y="640237"/>
            <a:ext cx="10704287" cy="977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ct val="100000"/>
              <a:buFont typeface="Gentium Basic"/>
              <a:buNone/>
            </a:pPr>
            <a:r>
              <a:rPr lang="en-US"/>
              <a:t>Initial Convective Modes for Leading to Bow Echos</a:t>
            </a:r>
            <a:endParaRPr/>
          </a:p>
        </p:txBody>
      </p:sp>
      <p:sp>
        <p:nvSpPr>
          <p:cNvPr id="195" name="Google Shape;195;p12"/>
          <p:cNvSpPr txBox="1"/>
          <p:nvPr/>
        </p:nvSpPr>
        <p:spPr>
          <a:xfrm>
            <a:off x="6362800" y="5829425"/>
            <a:ext cx="288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rPr>
              <a:t>National Weather Service</a:t>
            </a:r>
            <a:endParaRPr sz="1800">
              <a:solidFill>
                <a:srgbClr val="C25B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bow echo&#10;&#10;Description automatically generated"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502" y="1415327"/>
            <a:ext cx="6434992" cy="44558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 txBox="1"/>
          <p:nvPr>
            <p:ph type="title"/>
          </p:nvPr>
        </p:nvSpPr>
        <p:spPr>
          <a:xfrm>
            <a:off x="1934021" y="452630"/>
            <a:ext cx="83238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ct val="100000"/>
              <a:buFont typeface="Gentium Basic"/>
              <a:buNone/>
            </a:pPr>
            <a:r>
              <a:rPr lang="en-US"/>
              <a:t>Initial Stage of a Damaging Bow Echo</a:t>
            </a:r>
            <a:endParaRPr/>
          </a:p>
        </p:txBody>
      </p:sp>
      <p:sp>
        <p:nvSpPr>
          <p:cNvPr id="202" name="Google Shape;202;p13"/>
          <p:cNvSpPr txBox="1"/>
          <p:nvPr/>
        </p:nvSpPr>
        <p:spPr>
          <a:xfrm>
            <a:off x="6362800" y="5871225"/>
            <a:ext cx="288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rPr>
              <a:t>National Weather Service</a:t>
            </a:r>
            <a:endParaRPr sz="1800">
              <a:solidFill>
                <a:srgbClr val="C25B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6154" y="1636486"/>
            <a:ext cx="6266605" cy="44050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 txBox="1"/>
          <p:nvPr>
            <p:ph type="title"/>
          </p:nvPr>
        </p:nvSpPr>
        <p:spPr>
          <a:xfrm>
            <a:off x="1556657" y="669266"/>
            <a:ext cx="9238344" cy="962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</a:pPr>
            <a:r>
              <a:rPr lang="en-US"/>
              <a:t>Mesovortex Formation: Downdraft Tilts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type="title"/>
          </p:nvPr>
        </p:nvSpPr>
        <p:spPr>
          <a:xfrm>
            <a:off x="1034143" y="749095"/>
            <a:ext cx="10123716" cy="962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</a:pPr>
            <a:r>
              <a:rPr lang="en-US"/>
              <a:t>Mesovortex Formation: Local Updrafts Tilts</a:t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1657" y="1958670"/>
            <a:ext cx="7808685" cy="418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/>
          <p:nvPr>
            <p:ph type="title"/>
          </p:nvPr>
        </p:nvSpPr>
        <p:spPr>
          <a:xfrm>
            <a:off x="3697514" y="749095"/>
            <a:ext cx="4796973" cy="962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5400"/>
              <a:buFont typeface="Gentium Basic"/>
              <a:buNone/>
            </a:pPr>
            <a:r>
              <a:rPr lang="en-US" sz="5400"/>
              <a:t>Warning QLCS </a:t>
            </a:r>
            <a:endParaRPr/>
          </a:p>
        </p:txBody>
      </p:sp>
      <p:pic>
        <p:nvPicPr>
          <p:cNvPr descr="A close-up of a sign&#10;&#10;Description automatically generated" id="220" name="Google Shape;220;p16"/>
          <p:cNvPicPr preferRelativeResize="0"/>
          <p:nvPr/>
        </p:nvPicPr>
        <p:blipFill rotWithShape="1">
          <a:blip r:embed="rId3">
            <a:alphaModFix/>
          </a:blip>
          <a:srcRect b="4238" l="1329" r="1698" t="2991"/>
          <a:stretch/>
        </p:blipFill>
        <p:spPr>
          <a:xfrm>
            <a:off x="1023258" y="2247090"/>
            <a:ext cx="10152539" cy="2871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map&#10;&#10;Description automatically generated" id="225" name="Google Shape;2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03" y="9283"/>
            <a:ext cx="11945257" cy="668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/>
          <p:nvPr/>
        </p:nvSpPr>
        <p:spPr>
          <a:xfrm>
            <a:off x="1903" y="-597"/>
            <a:ext cx="12192000" cy="6857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2189" y="0"/>
            <a:ext cx="12192000" cy="6858000"/>
          </a:xfrm>
          <a:prstGeom prst="rect">
            <a:avLst/>
          </a:prstGeom>
          <a:solidFill>
            <a:srgbClr val="F7F5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32" name="Google Shape;232;p18"/>
          <p:cNvGrpSpPr/>
          <p:nvPr/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233" name="Google Shape;233;p18"/>
            <p:cNvCxnSpPr/>
            <p:nvPr/>
          </p:nvCxnSpPr>
          <p:spPr>
            <a:xfrm rot="10800000">
              <a:off x="6096000" y="581055"/>
              <a:ext cx="4520" cy="569565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34" name="Google Shape;234;p18"/>
            <p:cNvGrpSpPr/>
            <p:nvPr/>
          </p:nvGrpSpPr>
          <p:grpSpPr>
            <a:xfrm>
              <a:off x="572" y="0"/>
              <a:ext cx="12192000" cy="6857912"/>
              <a:chOff x="572" y="0"/>
              <a:chExt cx="12192000" cy="6857912"/>
            </a:xfrm>
          </p:grpSpPr>
          <p:cxnSp>
            <p:nvCxnSpPr>
              <p:cNvPr id="235" name="Google Shape;235;p18"/>
              <p:cNvCxnSpPr/>
              <p:nvPr/>
            </p:nvCxnSpPr>
            <p:spPr>
              <a:xfrm>
                <a:off x="1667" y="6276706"/>
                <a:ext cx="12189811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18"/>
              <p:cNvCxnSpPr/>
              <p:nvPr/>
            </p:nvCxnSpPr>
            <p:spPr>
              <a:xfrm>
                <a:off x="572" y="580876"/>
                <a:ext cx="1219200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18"/>
              <p:cNvCxnSpPr/>
              <p:nvPr/>
            </p:nvCxnSpPr>
            <p:spPr>
              <a:xfrm rot="-5400000">
                <a:off x="8134324" y="3428956"/>
                <a:ext cx="685791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18"/>
              <p:cNvCxnSpPr/>
              <p:nvPr/>
            </p:nvCxnSpPr>
            <p:spPr>
              <a:xfrm rot="-5400000">
                <a:off x="-2794261" y="3428956"/>
                <a:ext cx="685791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39" name="Google Shape;239;p18"/>
          <p:cNvSpPr txBox="1"/>
          <p:nvPr>
            <p:ph type="title"/>
          </p:nvPr>
        </p:nvSpPr>
        <p:spPr>
          <a:xfrm>
            <a:off x="703094" y="780432"/>
            <a:ext cx="5238600" cy="23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</a:pPr>
            <a:r>
              <a:rPr lang="en-US"/>
              <a:t>March 31 – April 1, 2023 Outbreak</a:t>
            </a:r>
            <a:endParaRPr/>
          </a:p>
        </p:txBody>
      </p:sp>
      <p:pic>
        <p:nvPicPr>
          <p:cNvPr descr="SPC reports" id="240" name="Google Shape;2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764" y="780429"/>
            <a:ext cx="3689135" cy="2586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the united states&#10;&#10;Description automatically generated" id="241" name="Google Shape;24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8191" y="3528568"/>
            <a:ext cx="3789301" cy="258619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8"/>
          <p:cNvSpPr txBox="1"/>
          <p:nvPr>
            <p:ph type="title"/>
          </p:nvPr>
        </p:nvSpPr>
        <p:spPr>
          <a:xfrm>
            <a:off x="947125" y="3096200"/>
            <a:ext cx="4671000" cy="23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2nd largest tornado outbreak in </a:t>
            </a:r>
            <a:r>
              <a:rPr lang="en-US" sz="2400"/>
              <a:t>history</a:t>
            </a:r>
            <a:r>
              <a:rPr lang="en-US" sz="2400"/>
              <a:t> (NWS)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147 tornadoes touched down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SPC Nailed It!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rgbClr val="F7F5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2"/>
          <p:cNvSpPr txBox="1"/>
          <p:nvPr>
            <p:ph type="title"/>
          </p:nvPr>
        </p:nvSpPr>
        <p:spPr>
          <a:xfrm>
            <a:off x="1295400" y="423330"/>
            <a:ext cx="2579236" cy="870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</a:pPr>
            <a:r>
              <a:rPr lang="en-US" u="sng"/>
              <a:t>About Me</a:t>
            </a:r>
            <a:endParaRPr/>
          </a:p>
        </p:txBody>
      </p:sp>
      <p:sp>
        <p:nvSpPr>
          <p:cNvPr id="111" name="Google Shape;111;p2"/>
          <p:cNvSpPr txBox="1"/>
          <p:nvPr>
            <p:ph idx="1" type="body"/>
          </p:nvPr>
        </p:nvSpPr>
        <p:spPr>
          <a:xfrm>
            <a:off x="221342" y="1711637"/>
            <a:ext cx="4741864" cy="422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Char char="•"/>
            </a:pPr>
            <a:r>
              <a:rPr lang="en-US" sz="2000"/>
              <a:t>I'm 20 &amp; a student at The Ohio State University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Char char="•"/>
            </a:pPr>
            <a:r>
              <a:rPr lang="en-US" sz="2000"/>
              <a:t>EMT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Char char="•"/>
            </a:pPr>
            <a:r>
              <a:rPr lang="en-US" sz="2000"/>
              <a:t>I've been a storm chaser for 5 years, and a weather enthusiast for 17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Char char="•"/>
            </a:pPr>
            <a:r>
              <a:rPr lang="en-US" sz="2000"/>
              <a:t>President of Ohio State Lima's Earth Science Club</a:t>
            </a:r>
            <a:endParaRPr sz="20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Helped to update SKYWARN in Allen County Ohio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Char char="•"/>
            </a:pPr>
            <a:r>
              <a:rPr lang="en-US" sz="2000"/>
              <a:t>Speaker </a:t>
            </a:r>
            <a:endParaRPr/>
          </a:p>
        </p:txBody>
      </p:sp>
      <p:grpSp>
        <p:nvGrpSpPr>
          <p:cNvPr id="112" name="Google Shape;112;p2"/>
          <p:cNvGrpSpPr/>
          <p:nvPr/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13" name="Google Shape;113;p2"/>
            <p:cNvCxnSpPr/>
            <p:nvPr/>
          </p:nvCxnSpPr>
          <p:spPr>
            <a:xfrm>
              <a:off x="5167689" y="0"/>
              <a:ext cx="5783" cy="685800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2"/>
            <p:cNvCxnSpPr/>
            <p:nvPr/>
          </p:nvCxnSpPr>
          <p:spPr>
            <a:xfrm>
              <a:off x="11560990" y="-6437"/>
              <a:ext cx="5783" cy="685800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5167689" y="581337"/>
              <a:ext cx="6399627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2"/>
            <p:cNvCxnSpPr/>
            <p:nvPr/>
          </p:nvCxnSpPr>
          <p:spPr>
            <a:xfrm>
              <a:off x="5167689" y="6276734"/>
              <a:ext cx="6399627" cy="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Lacilynn Graham at Ohio State Lima"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0876" y="946084"/>
            <a:ext cx="5830480" cy="389184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7003142" y="5094514"/>
            <a:ext cx="272868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25D5D"/>
                </a:solidFill>
                <a:latin typeface="Avenir"/>
                <a:ea typeface="Avenir"/>
                <a:cs typeface="Avenir"/>
                <a:sym typeface="Avenir"/>
              </a:rPr>
              <a:t>WX8NRD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storm&#10;&#10;Description automatically generated" id="247" name="Google Shape;2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851" y="1573107"/>
            <a:ext cx="2129720" cy="46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19"/>
          <p:cNvCxnSpPr/>
          <p:nvPr/>
        </p:nvCxnSpPr>
        <p:spPr>
          <a:xfrm>
            <a:off x="4165600" y="1573887"/>
            <a:ext cx="0" cy="371022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screenshot of a screen&#10;&#10;Description automatically generated" id="249" name="Google Shape;2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1097" y="1573107"/>
            <a:ext cx="2498103" cy="46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19"/>
          <p:cNvCxnSpPr/>
          <p:nvPr/>
        </p:nvCxnSpPr>
        <p:spPr>
          <a:xfrm>
            <a:off x="7995920" y="1573887"/>
            <a:ext cx="0" cy="371022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p19"/>
          <p:cNvSpPr txBox="1"/>
          <p:nvPr>
            <p:ph type="title"/>
          </p:nvPr>
        </p:nvSpPr>
        <p:spPr>
          <a:xfrm>
            <a:off x="2941320" y="414903"/>
            <a:ext cx="6309360" cy="1157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ct val="100000"/>
              <a:buFont typeface="Gentium Basic"/>
              <a:buNone/>
            </a:pPr>
            <a:r>
              <a:rPr lang="en-US" sz="4800"/>
              <a:t>Can You See the Tornado?</a:t>
            </a:r>
            <a:endParaRPr/>
          </a:p>
        </p:txBody>
      </p:sp>
      <p:pic>
        <p:nvPicPr>
          <p:cNvPr id="252" name="Google Shape;252;p19" title="67A6B94A-E339-4F00-AE37-B430ABA0C42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4113" y="1572825"/>
            <a:ext cx="3383773" cy="44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weather forecast&#10;&#10;Description automatically generated" id="257" name="Google Shape;2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958" y="2555785"/>
            <a:ext cx="35814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a storm&#10;&#10;Description automatically generated" id="258" name="Google Shape;258;p20"/>
          <p:cNvPicPr preferRelativeResize="0"/>
          <p:nvPr/>
        </p:nvPicPr>
        <p:blipFill rotWithShape="1">
          <a:blip r:embed="rId4">
            <a:alphaModFix/>
          </a:blip>
          <a:srcRect b="15219" l="-545" r="545" t="17484"/>
          <a:stretch/>
        </p:blipFill>
        <p:spPr>
          <a:xfrm>
            <a:off x="8527276" y="2293379"/>
            <a:ext cx="2666727" cy="3879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 txBox="1"/>
          <p:nvPr/>
        </p:nvSpPr>
        <p:spPr>
          <a:xfrm>
            <a:off x="5326743" y="4492171"/>
            <a:ext cx="27432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25D5D"/>
                </a:solidFill>
                <a:latin typeface="Gentium Basic"/>
                <a:ea typeface="Gentium Basic"/>
                <a:cs typeface="Gentium Basic"/>
                <a:sym typeface="Gentium Basic"/>
              </a:rPr>
              <a:t>Line Break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6081485" y="5529942"/>
            <a:ext cx="1233714" cy="3918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012371" y="698295"/>
            <a:ext cx="1045754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5400"/>
              <a:buFont typeface="Gentium Basic"/>
              <a:buNone/>
            </a:pPr>
            <a:r>
              <a:rPr lang="en-US" sz="5400">
                <a:solidFill>
                  <a:srgbClr val="C25B5B"/>
                </a:solidFill>
                <a:latin typeface="Gentium Basic"/>
                <a:ea typeface="Gentium Basic"/>
                <a:cs typeface="Gentium Basic"/>
                <a:sym typeface="Gentium Basic"/>
              </a:rPr>
              <a:t>March 31 – April 1, 2023 Outbreak</a:t>
            </a:r>
            <a:endParaRPr sz="5400">
              <a:solidFill>
                <a:srgbClr val="C25B5B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5400"/>
              <a:buFont typeface="Gentium Basic"/>
              <a:buNone/>
            </a:pPr>
            <a:r>
              <a:rPr lang="en-US" sz="5400"/>
              <a:t>March 31 – April 1, 2023 Outbreak</a:t>
            </a:r>
            <a:endParaRPr sz="5400"/>
          </a:p>
        </p:txBody>
      </p:sp>
      <p:pic>
        <p:nvPicPr>
          <p:cNvPr descr="A year's worth of tornadoes in just six weeks" id="267" name="Google Shape;267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214" y="2906894"/>
            <a:ext cx="5397886" cy="3031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a tornado&#10;&#10;Description automatically generated" id="268" name="Google Shape;268;p21"/>
          <p:cNvPicPr preferRelativeResize="0"/>
          <p:nvPr/>
        </p:nvPicPr>
        <p:blipFill rotWithShape="1">
          <a:blip r:embed="rId4">
            <a:alphaModFix/>
          </a:blip>
          <a:srcRect b="-257" l="0" r="0" t="3599"/>
          <a:stretch/>
        </p:blipFill>
        <p:spPr>
          <a:xfrm>
            <a:off x="6172200" y="2914207"/>
            <a:ext cx="5105400" cy="3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438117234_1_3"/>
          <p:cNvSpPr txBox="1"/>
          <p:nvPr>
            <p:ph type="title"/>
          </p:nvPr>
        </p:nvSpPr>
        <p:spPr>
          <a:xfrm>
            <a:off x="1150350" y="314325"/>
            <a:ext cx="9891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 Low Rated Tornadoes Impact People</a:t>
            </a:r>
            <a:endParaRPr/>
          </a:p>
        </p:txBody>
      </p:sp>
      <p:pic>
        <p:nvPicPr>
          <p:cNvPr id="274" name="Google Shape;274;g2b438117234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00" y="1407837"/>
            <a:ext cx="2880499" cy="26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b438117234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957" y="1485563"/>
            <a:ext cx="3713475" cy="24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b438117234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6173" y="4147225"/>
            <a:ext cx="3713476" cy="202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b438117234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1150" y="1526449"/>
            <a:ext cx="3270124" cy="24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b438117234_1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0875" y="4153075"/>
            <a:ext cx="3713475" cy="200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Instagram logo 2022.svg - Wikipedia" id="283" name="Google Shape;2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66" y="4465941"/>
            <a:ext cx="748748" cy="748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X logo.jpg - Wikipedia" id="284" name="Google Shape;28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792" y="5421558"/>
            <a:ext cx="742123" cy="735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Facebook icon.svg - Wikimedia Commons" id="285" name="Google Shape;28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423" y="3582347"/>
            <a:ext cx="748748" cy="748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dio Tower Stock Illustrations – 14,973 Radio Tower Stock Illustrations,  Vectors &amp; Clipart - Dreamstime" id="286" name="Google Shape;28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904" y="2326071"/>
            <a:ext cx="565272" cy="102041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2"/>
          <p:cNvSpPr txBox="1"/>
          <p:nvPr/>
        </p:nvSpPr>
        <p:spPr>
          <a:xfrm>
            <a:off x="1616765" y="2571237"/>
            <a:ext cx="18553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WX8NRD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phone&#10;&#10;Description automatically generated" id="288" name="Google Shape;288;p22"/>
          <p:cNvPicPr preferRelativeResize="0"/>
          <p:nvPr/>
        </p:nvPicPr>
        <p:blipFill rotWithShape="1">
          <a:blip r:embed="rId7">
            <a:alphaModFix/>
          </a:blip>
          <a:srcRect b="0" l="5216" r="0" t="0"/>
          <a:stretch/>
        </p:blipFill>
        <p:spPr>
          <a:xfrm>
            <a:off x="736443" y="622379"/>
            <a:ext cx="6502091" cy="171016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 txBox="1"/>
          <p:nvPr/>
        </p:nvSpPr>
        <p:spPr>
          <a:xfrm>
            <a:off x="1616764" y="3691676"/>
            <a:ext cx="32467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Lacilynn Graham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1573222" y="4579571"/>
            <a:ext cx="32865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_weather_nerd_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>
            <a:off x="1616764" y="5472830"/>
            <a:ext cx="34853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theeweathernerd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rnado PNG transparent image download, size: 292x400px" id="292" name="Google Shape;29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6458" y="1013068"/>
            <a:ext cx="3737428" cy="515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838200" y="3209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800"/>
              <a:buFont typeface="Gentium Basic"/>
              <a:buNone/>
            </a:pPr>
            <a:r>
              <a:rPr lang="en-US" sz="4800"/>
              <a:t>Storm Chasing Runs in the Family</a:t>
            </a:r>
            <a:endParaRPr/>
          </a:p>
        </p:txBody>
      </p:sp>
      <p:pic>
        <p:nvPicPr>
          <p:cNvPr descr="A group of people standing next to a red truck&#10;&#10;Description automatically generated"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7350" y="1665514"/>
            <a:ext cx="3245757" cy="43252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/>
          <p:nvPr/>
        </p:nvSpPr>
        <p:spPr>
          <a:xfrm>
            <a:off x="6574971" y="3454399"/>
            <a:ext cx="1320800" cy="6676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couple standing in the snow&#10;&#10;Description automatically generated"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417" y="1798983"/>
            <a:ext cx="5417079" cy="396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>
            <p:ph type="title"/>
          </p:nvPr>
        </p:nvSpPr>
        <p:spPr>
          <a:xfrm>
            <a:off x="1455057" y="1467552"/>
            <a:ext cx="9281885" cy="3705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8800"/>
              <a:buFont typeface="Gentium Basic"/>
              <a:buNone/>
            </a:pPr>
            <a:r>
              <a:rPr lang="en-US" sz="8800"/>
              <a:t>Best Place to Find a Tornado in Ohio?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2812143" y="248352"/>
            <a:ext cx="63064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ct val="100000"/>
              <a:buFont typeface="Gentium Basic"/>
              <a:buNone/>
            </a:pPr>
            <a:r>
              <a:rPr lang="en-US"/>
              <a:t>Ohio Tornado Misconception</a:t>
            </a:r>
            <a:endParaRPr/>
          </a:p>
        </p:txBody>
      </p:sp>
      <p:pic>
        <p:nvPicPr>
          <p:cNvPr descr="A map of a state with many colored circles&#10;&#10;Description automatically generated" id="137" name="Google Shape;137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576" y="1443502"/>
            <a:ext cx="3745592" cy="3717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 txBox="1"/>
          <p:nvPr/>
        </p:nvSpPr>
        <p:spPr>
          <a:xfrm>
            <a:off x="972456" y="5159827"/>
            <a:ext cx="38172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Tornadoes in Ohio since 1950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https://data.cincinnati.com/tornado-archive/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map of ohio with many dots&#10;&#10;Description automatically generated" id="139" name="Google Shape;13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6793" y="1484086"/>
            <a:ext cx="3894984" cy="378822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7431313" y="5333998"/>
            <a:ext cx="419462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Deadly Tornadoes in Ohio since 1950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https://data.cincinnati.com/tornado-archive/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group of colorful circles with black text&#10;&#10;Description automatically generated" id="141" name="Google Shape;14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4450" y="1994353"/>
            <a:ext cx="19431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3025800" y="692375"/>
            <a:ext cx="61404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ct val="100000"/>
              <a:buFont typeface="Gentium Basic"/>
              <a:buNone/>
            </a:pPr>
            <a:r>
              <a:rPr lang="en-US"/>
              <a:t>Ohio Tornado Climatology</a:t>
            </a:r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50758" l="0" r="-240" t="927"/>
          <a:stretch/>
        </p:blipFill>
        <p:spPr>
          <a:xfrm>
            <a:off x="651400" y="1965797"/>
            <a:ext cx="5226996" cy="4265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raph&#10;&#10;Description automatically generated" id="148" name="Google Shape;148;p6"/>
          <p:cNvPicPr preferRelativeResize="0"/>
          <p:nvPr/>
        </p:nvPicPr>
        <p:blipFill rotWithShape="1">
          <a:blip r:embed="rId4">
            <a:alphaModFix/>
          </a:blip>
          <a:srcRect b="50231" l="0" r="0" t="0"/>
          <a:stretch/>
        </p:blipFill>
        <p:spPr>
          <a:xfrm>
            <a:off x="6704731" y="2000849"/>
            <a:ext cx="4827245" cy="426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26764061258_0_1"/>
          <p:cNvPicPr preferRelativeResize="0"/>
          <p:nvPr/>
        </p:nvPicPr>
        <p:blipFill rotWithShape="1">
          <a:blip r:embed="rId3">
            <a:alphaModFix/>
          </a:blip>
          <a:srcRect b="138" l="0" r="-240" t="48687"/>
          <a:stretch/>
        </p:blipFill>
        <p:spPr>
          <a:xfrm>
            <a:off x="651375" y="1637177"/>
            <a:ext cx="5326224" cy="4603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raph&#10;&#10;Description automatically generated" id="154" name="Google Shape;154;g26764061258_0_1"/>
          <p:cNvPicPr preferRelativeResize="0"/>
          <p:nvPr/>
        </p:nvPicPr>
        <p:blipFill rotWithShape="1">
          <a:blip r:embed="rId4">
            <a:alphaModFix/>
          </a:blip>
          <a:srcRect b="0" l="0" r="0" t="49395"/>
          <a:stretch/>
        </p:blipFill>
        <p:spPr>
          <a:xfrm>
            <a:off x="6337200" y="1637175"/>
            <a:ext cx="5123813" cy="46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6764061258_0_1"/>
          <p:cNvSpPr txBox="1"/>
          <p:nvPr>
            <p:ph type="title"/>
          </p:nvPr>
        </p:nvSpPr>
        <p:spPr>
          <a:xfrm>
            <a:off x="3165050" y="679525"/>
            <a:ext cx="59589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ct val="97536"/>
              <a:buFont typeface="Gentium Basic"/>
              <a:buNone/>
            </a:pPr>
            <a:r>
              <a:rPr lang="en-US" sz="4511"/>
              <a:t>Ohio Tornado Climatology</a:t>
            </a:r>
            <a:endParaRPr sz="451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>
            <p:ph type="title"/>
          </p:nvPr>
        </p:nvSpPr>
        <p:spPr>
          <a:xfrm>
            <a:off x="2246086" y="582180"/>
            <a:ext cx="76998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</a:pPr>
            <a:r>
              <a:rPr lang="en-US"/>
              <a:t>Ohio Mythology with Tornadoes</a:t>
            </a:r>
            <a:endParaRPr/>
          </a:p>
        </p:txBody>
      </p:sp>
      <p:sp>
        <p:nvSpPr>
          <p:cNvPr id="161" name="Google Shape;161;p7"/>
          <p:cNvSpPr txBox="1"/>
          <p:nvPr>
            <p:ph idx="1" type="body"/>
          </p:nvPr>
        </p:nvSpPr>
        <p:spPr>
          <a:xfrm>
            <a:off x="838200" y="2392608"/>
            <a:ext cx="10515600" cy="3821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2800"/>
              <a:buChar char="•"/>
            </a:pPr>
            <a:r>
              <a:rPr b="1" lang="en-US" sz="2800"/>
              <a:t>The Land of the Devil Winds 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2800"/>
              <a:buFont typeface="Courier New"/>
              <a:buChar char="o"/>
            </a:pPr>
            <a:r>
              <a:rPr lang="en-US" sz="2800"/>
              <a:t>The Shawnee Tribe called the Miami Valley the "Land of the Devil Winds" and told settlers not to build there.</a:t>
            </a:r>
            <a:endParaRPr/>
          </a:p>
          <a:p>
            <a:pPr indent="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2800"/>
              <a:buNone/>
            </a:pPr>
            <a:r>
              <a:t/>
            </a:r>
            <a:endParaRPr sz="280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800"/>
              <a:buChar char="•"/>
            </a:pPr>
            <a:r>
              <a:rPr b="1" lang="en-US" sz="2800"/>
              <a:t>Land Protected by a Blessing from a Chief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2800"/>
              <a:buFont typeface="Courier New"/>
              <a:buChar char="o"/>
            </a:pPr>
            <a:r>
              <a:rPr lang="en-US" sz="2800"/>
              <a:t>There's a legend that an old Shawnee Chief blessed the land around Fort Shawnee Ohio.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1643743" y="770866"/>
            <a:ext cx="89045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Gentium Basic"/>
              <a:buNone/>
            </a:pPr>
            <a:r>
              <a:rPr lang="en-US"/>
              <a:t>Difficulties Chasing/Spotting in Ohio</a:t>
            </a:r>
            <a:endParaRPr/>
          </a:p>
        </p:txBody>
      </p:sp>
      <p:sp>
        <p:nvSpPr>
          <p:cNvPr id="167" name="Google Shape;167;p8"/>
          <p:cNvSpPr txBox="1"/>
          <p:nvPr>
            <p:ph idx="1" type="body"/>
          </p:nvPr>
        </p:nvSpPr>
        <p:spPr>
          <a:xfrm>
            <a:off x="825350" y="2359225"/>
            <a:ext cx="5421000" cy="25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2800"/>
              <a:buChar char="•"/>
            </a:pPr>
            <a:r>
              <a:rPr lang="en-US" sz="2800"/>
              <a:t>Fast Moving Storms</a:t>
            </a:r>
            <a:endParaRPr sz="28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2800"/>
              <a:buChar char="•"/>
            </a:pPr>
            <a:r>
              <a:rPr lang="en-US" sz="2800"/>
              <a:t>Short Lived Storms</a:t>
            </a:r>
            <a:endParaRPr sz="2800"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2800"/>
              <a:buChar char="•"/>
            </a:pPr>
            <a:r>
              <a:rPr lang="en-US" sz="2800"/>
              <a:t>Not Always Clear Structure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2800"/>
              <a:buChar char="•"/>
            </a:pPr>
            <a:r>
              <a:rPr lang="en-US" sz="2800"/>
              <a:t>A Lot</a:t>
            </a:r>
            <a:r>
              <a:rPr lang="en-US" sz="2800"/>
              <a:t> QLCS 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2800"/>
              <a:buChar char="•"/>
            </a:pPr>
            <a:r>
              <a:rPr lang="en-US" sz="2800"/>
              <a:t>Edges of Radar</a:t>
            </a:r>
            <a:endParaRPr/>
          </a:p>
        </p:txBody>
      </p:sp>
      <p:pic>
        <p:nvPicPr>
          <p:cNvPr descr="A view from a car window of a road and trees&#10;&#10;Description automatically generated" id="168" name="Google Shape;168;p8"/>
          <p:cNvPicPr preferRelativeResize="0"/>
          <p:nvPr/>
        </p:nvPicPr>
        <p:blipFill rotWithShape="1">
          <a:blip r:embed="rId3">
            <a:alphaModFix/>
          </a:blip>
          <a:srcRect b="37778" l="0" r="0" t="37407"/>
          <a:stretch/>
        </p:blipFill>
        <p:spPr>
          <a:xfrm>
            <a:off x="6554656" y="2319384"/>
            <a:ext cx="4968230" cy="26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chVTI">
  <a:themeElements>
    <a:clrScheme name="Custom 42">
      <a:dk1>
        <a:srgbClr val="000000"/>
      </a:dk1>
      <a:lt1>
        <a:srgbClr val="FFFFFF"/>
      </a:lt1>
      <a:dk2>
        <a:srgbClr val="642626"/>
      </a:dk2>
      <a:lt2>
        <a:srgbClr val="F3F0E9"/>
      </a:lt2>
      <a:accent1>
        <a:srgbClr val="556D6F"/>
      </a:accent1>
      <a:accent2>
        <a:srgbClr val="C05050"/>
      </a:accent2>
      <a:accent3>
        <a:srgbClr val="BF873A"/>
      </a:accent3>
      <a:accent4>
        <a:srgbClr val="D8897E"/>
      </a:accent4>
      <a:accent5>
        <a:srgbClr val="A4976B"/>
      </a:accent5>
      <a:accent6>
        <a:srgbClr val="D49D8C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2023-11-05T14:30:09Z</dcterms:created>
</cp:coreProperties>
</file>